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4"/>
  </p:sldMasterIdLst>
  <p:notesMasterIdLst>
    <p:notesMasterId r:id="rId19"/>
  </p:notesMasterIdLst>
  <p:sldIdLst>
    <p:sldId id="2878" r:id="rId5"/>
    <p:sldId id="259" r:id="rId6"/>
    <p:sldId id="256" r:id="rId7"/>
    <p:sldId id="257" r:id="rId8"/>
    <p:sldId id="258" r:id="rId9"/>
    <p:sldId id="2879" r:id="rId10"/>
    <p:sldId id="2880" r:id="rId11"/>
    <p:sldId id="2882" r:id="rId12"/>
    <p:sldId id="2881" r:id="rId13"/>
    <p:sldId id="2883" r:id="rId14"/>
    <p:sldId id="2884" r:id="rId15"/>
    <p:sldId id="2885" r:id="rId16"/>
    <p:sldId id="2886" r:id="rId17"/>
    <p:sldId id="288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kane" initials="a" lastIdx="2" clrIdx="0">
    <p:extLst>
      <p:ext uri="{19B8F6BF-5375-455C-9EA6-DF929625EA0E}">
        <p15:presenceInfo xmlns:p15="http://schemas.microsoft.com/office/powerpoint/2012/main" userId="akan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20" autoAdjust="0"/>
    <p:restoredTop sz="84522" autoAdjust="0"/>
  </p:normalViewPr>
  <p:slideViewPr>
    <p:cSldViewPr snapToGrid="0">
      <p:cViewPr varScale="1">
        <p:scale>
          <a:sx n="104" d="100"/>
          <a:sy n="104" d="100"/>
        </p:scale>
        <p:origin x="18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jpeg>
</file>

<file path=ppt/media/image16.gif>
</file>

<file path=ppt/media/image17.gif>
</file>

<file path=ppt/media/image18.gif>
</file>

<file path=ppt/media/image19.gif>
</file>

<file path=ppt/media/image2.jpeg>
</file>

<file path=ppt/media/image20.gif>
</file>

<file path=ppt/media/image21.gif>
</file>

<file path=ppt/media/image22.gif>
</file>

<file path=ppt/media/image23.gif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jpeg>
</file>

<file path=ppt/media/image6.jpeg>
</file>

<file path=ppt/media/image7.gi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19A8F-6529-445E-898A-C9C42331ABD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F6243A-3E82-45AA-9665-8E2BBB5D5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38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F6243A-3E82-45AA-9665-8E2BBB5D51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97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F6243A-3E82-45AA-9665-8E2BBB5D514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20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A7645-1663-4CC8-835A-1421284B3C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E79AB6-B20C-42E6-903A-FD2031309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0D0D2-BF3C-4ED8-A42B-E52961EBA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1D6CC-84C6-443B-8968-4DA19AD1C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0D1CC-3344-4453-8535-C99A9F0A1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34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B0CD-0CFC-47BE-B424-F9E85AE8D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99619F-5781-4174-9508-2C72F431D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CAB57-3169-4B9D-9594-BA3ADC29C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D3BF1-3B65-407D-9FF7-1633A8488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7C27F-C610-4F4D-AD2A-684A7DF2E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445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9C514B-8D6E-4F1C-A46E-FB22CD511D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628909-631E-4B42-B89C-6232E08562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819F9-2D8E-4287-99FD-BF1CE604B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457EC-0C11-4B1F-A9E8-295FE206E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564C3-B7F9-4DDB-A4FF-A9E7AC667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64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5AACA-A878-4CF5-9A5A-F1CD438E3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2462C-A2C4-404D-99E8-60E6D8892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BB6C2-1596-401D-A2D4-6D1BE978F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E2877-94A2-40C7-941F-69FF9A0C5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06140-738F-4843-BFDF-90262416F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372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BC64A-2EDA-460D-BC53-7EB6EC9CB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9ED58B-69AC-4264-80A7-47B6ACBF07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5B057-04E6-42E0-BF56-D3E1ECF0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3C4BD-328A-4A7D-B328-9D68FAD44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B6E5B-F1FE-4538-AEC1-951E649B6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3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583E8-471D-4CB1-91D1-3622B12B6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390DD-8164-4DF4-9F7D-007594E16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D413E4-F25D-47BE-8C99-54B4A2536E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42FCA2-ABE0-4630-8D76-1CE4AFC64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5A2F5E-D208-4982-A2DF-B75040E1E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542A1E-15CD-4DB5-8914-03E6A9A84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266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DC963-5B52-4F44-9370-8D99F169C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9AA13-3B4D-4A98-B7B6-EFCBE1451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8A870-2492-46BB-A6B2-0320DDA3B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497B17-1162-484D-8D1C-2264FE201F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D68831-CE38-4E3C-B87E-AB16213596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3BA75B-0627-4373-913F-16B69236F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38FC1D-013F-4AB7-B123-10E03DB7B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072E2A-B402-4B1A-9445-6511EBDF2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97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39E00-9737-4A7E-826B-8A4089F7B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A1EF63-4439-4F68-B860-3EE310B10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73EA48-71F2-4C42-96D4-CCCAFC0A0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33D28D-2298-4DFC-86D7-BFD5876F3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89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038136-D16A-4998-87E9-A427C34E1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1A4BAB-03BD-4270-B80F-F873123F0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3C0CC0-6E65-456C-9093-DC32276D5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4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C1038-AA7C-402F-A0A0-46638F64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5E723-B106-4733-8E8B-16E0AE7EC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6348F5-717E-4479-B788-EEA403B2A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8C80D-B571-4804-8679-309D41428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1D736A-7FF7-48CE-8D8A-B5E455592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F9DC8-F8E0-40BC-800C-5CCFACEDF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632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D98B4-36E3-4328-9174-51BC4ED8F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7EF6B-9EB7-4BB6-B197-E1D404D321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148F23-516D-4CF1-A629-3ACB99B87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537946-A6AE-4BB1-9549-581F5CA80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E62CCF-9DB6-4A71-AA57-40BCBFCAB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9865CC-C024-4BE7-85D8-3AB33AC0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46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B2F2A6-1725-43E2-9ABB-A6CE86F7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EB33A-7B23-4CB0-8F47-8CE0A44C73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88AB1-EAC3-49F6-89CA-B28B408F22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D7C3E-CA3C-4E90-AB64-0D193E4F078F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1F7C4-47DE-4B3B-9966-1D21B5448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4B8EE-74F5-4E8F-8D54-A294A1B4E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EA6CF-7631-4E7E-B7B0-411B9057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57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gif"/><Relationship Id="rId4" Type="http://schemas.openxmlformats.org/officeDocument/2006/relationships/image" Target="../media/image18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gif"/><Relationship Id="rId4" Type="http://schemas.openxmlformats.org/officeDocument/2006/relationships/image" Target="../media/image22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eater.net/boid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gif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0F0F46-9578-4421-AC4D-21F149F54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41" y="2952267"/>
            <a:ext cx="10051420" cy="108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103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Group Intelligence of Birds in Flight | The Journal of Wild Culture">
            <a:extLst>
              <a:ext uri="{FF2B5EF4-FFF2-40B4-BE49-F238E27FC236}">
                <a16:creationId xmlns:a16="http://schemas.microsoft.com/office/drawing/2014/main" id="{F102FB25-98CF-DD4F-02C9-9FDF921AC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258" y="2740083"/>
            <a:ext cx="7320742" cy="4117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The Art of Flying' Captures the Shape-Shifting Wonder of a Murmuration of  Starlings — Colossal">
            <a:extLst>
              <a:ext uri="{FF2B5EF4-FFF2-40B4-BE49-F238E27FC236}">
                <a16:creationId xmlns:a16="http://schemas.microsoft.com/office/drawing/2014/main" id="{AFD92C4C-C7FD-E2BF-2BBC-2523023C1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669876" cy="4314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Looped gifs of a flock of birds">
            <a:extLst>
              <a:ext uri="{FF2B5EF4-FFF2-40B4-BE49-F238E27FC236}">
                <a16:creationId xmlns:a16="http://schemas.microsoft.com/office/drawing/2014/main" id="{001D00F0-30AE-32E9-7D2F-0219B63D9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5066" y="0"/>
            <a:ext cx="4866933" cy="2740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Murmuration of Starlings: Witness the stunning flight pattern - Smore  Science Magazine">
            <a:extLst>
              <a:ext uri="{FF2B5EF4-FFF2-40B4-BE49-F238E27FC236}">
                <a16:creationId xmlns:a16="http://schemas.microsoft.com/office/drawing/2014/main" id="{7633BB96-C90C-55B3-7C96-5C4F9AA53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82045"/>
            <a:ext cx="5281560" cy="2975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637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B4B06-5F0A-2603-842B-A139C1144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6294" y="101958"/>
            <a:ext cx="10515600" cy="1325563"/>
          </a:xfrm>
        </p:spPr>
        <p:txBody>
          <a:bodyPr/>
          <a:lstStyle/>
          <a:p>
            <a:r>
              <a:rPr lang="en-US" dirty="0"/>
              <a:t>complexity arises from simple rules</a:t>
            </a:r>
          </a:p>
        </p:txBody>
      </p:sp>
      <p:pic>
        <p:nvPicPr>
          <p:cNvPr id="6146" name="Picture 2" descr="boids · GitHub Topics · GitHub">
            <a:extLst>
              <a:ext uri="{FF2B5EF4-FFF2-40B4-BE49-F238E27FC236}">
                <a16:creationId xmlns:a16="http://schemas.microsoft.com/office/drawing/2014/main" id="{6042B662-1C00-57A2-DAF8-8C9DB753B74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11" y="1427521"/>
            <a:ext cx="9271489" cy="4944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BBA14322-6F12-4CDA-BBB9-239040B5C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3691" y="1118511"/>
            <a:ext cx="1905000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34B612A3-CCBF-BC22-B557-66A0AD0B2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5591" y="3005611"/>
            <a:ext cx="1905000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32F68321-5717-0FA4-CDB0-FE44E74F3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5591" y="4965226"/>
            <a:ext cx="1905000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D86309-3285-14C2-545B-0D24F08F5C0A}"/>
              </a:ext>
            </a:extLst>
          </p:cNvPr>
          <p:cNvSpPr txBox="1"/>
          <p:nvPr/>
        </p:nvSpPr>
        <p:spPr>
          <a:xfrm>
            <a:off x="10208456" y="2338440"/>
            <a:ext cx="170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2E5C9A-6662-864A-F781-2D89591573A8}"/>
              </a:ext>
            </a:extLst>
          </p:cNvPr>
          <p:cNvSpPr txBox="1"/>
          <p:nvPr/>
        </p:nvSpPr>
        <p:spPr>
          <a:xfrm>
            <a:off x="10336823" y="4225540"/>
            <a:ext cx="170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4FFC8D-2292-5CE7-22FA-4FC28313539F}"/>
              </a:ext>
            </a:extLst>
          </p:cNvPr>
          <p:cNvSpPr txBox="1"/>
          <p:nvPr/>
        </p:nvSpPr>
        <p:spPr>
          <a:xfrm>
            <a:off x="10280553" y="6169062"/>
            <a:ext cx="170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cohesion</a:t>
            </a:r>
          </a:p>
        </p:txBody>
      </p:sp>
    </p:spTree>
    <p:extLst>
      <p:ext uri="{BB962C8B-B14F-4D97-AF65-F5344CB8AC3E}">
        <p14:creationId xmlns:p14="http://schemas.microsoft.com/office/powerpoint/2010/main" val="1359092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3913B-962B-7D98-8149-A564FEBD6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043" y="365125"/>
            <a:ext cx="11067757" cy="179192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mathematical modelling:</a:t>
            </a:r>
            <a:br>
              <a:rPr lang="en-US" dirty="0"/>
            </a:br>
            <a:r>
              <a:rPr lang="en-US" dirty="0"/>
              <a:t>predicting the future is harder than predicting the past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D2FDC9-D37C-C5BC-F521-044C04DFF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166" y="5797453"/>
            <a:ext cx="7325747" cy="6954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D25B87-A7BB-32B1-C7F6-C852576D0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424" y="2443089"/>
            <a:ext cx="7929489" cy="318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225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2A50D-DDC6-2D57-80CB-21C91ED38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5C6A0-1827-6B09-911D-B46A4F922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hlinkClick r:id="rId2"/>
              </a:rPr>
              <a:t>https://eater.net/boids</a:t>
            </a:r>
            <a:endParaRPr lang="en-US" sz="4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31F256-608F-6686-54CC-ED2C990FF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723" y="937846"/>
            <a:ext cx="5174029" cy="517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0125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6AE94-2A16-7E18-B2D2-E95591166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929" y="6032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 exercise on collective behavior</a:t>
            </a:r>
          </a:p>
        </p:txBody>
      </p:sp>
      <p:pic>
        <p:nvPicPr>
          <p:cNvPr id="1026" name="Picture 2" descr="qr code">
            <a:extLst>
              <a:ext uri="{FF2B5EF4-FFF2-40B4-BE49-F238E27FC236}">
                <a16:creationId xmlns:a16="http://schemas.microsoft.com/office/drawing/2014/main" id="{DCD80099-B4DD-A420-D794-4C28C6FF7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419" y="1561379"/>
            <a:ext cx="4389582" cy="4389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891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E99F5-C66B-4890-81F3-504CF58D6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erson walking in front of a building with a tree in front of it&#10;&#10;Description automatically generated with low confidence">
            <a:extLst>
              <a:ext uri="{FF2B5EF4-FFF2-40B4-BE49-F238E27FC236}">
                <a16:creationId xmlns:a16="http://schemas.microsoft.com/office/drawing/2014/main" id="{E125813B-13DA-4A92-9807-C7CA11B374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96" b="8932"/>
          <a:stretch/>
        </p:blipFill>
        <p:spPr>
          <a:xfrm>
            <a:off x="0" y="-714442"/>
            <a:ext cx="12192000" cy="7572442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1AAFA82-9FF1-4D8F-8C42-007531FE5223}"/>
              </a:ext>
            </a:extLst>
          </p:cNvPr>
          <p:cNvSpPr txBox="1">
            <a:spLocks/>
          </p:cNvSpPr>
          <p:nvPr/>
        </p:nvSpPr>
        <p:spPr>
          <a:xfrm>
            <a:off x="693905" y="45392"/>
            <a:ext cx="13255556" cy="68677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400" b="1" i="1" dirty="0">
                <a:solidFill>
                  <a:srgbClr val="FFFF00"/>
                </a:solidFill>
                <a:latin typeface="Lato" panose="020F0502020204030203" pitchFamily="34" charset="0"/>
              </a:rPr>
              <a:t>WELCOME</a:t>
            </a:r>
          </a:p>
          <a:p>
            <a:r>
              <a:rPr lang="en-US" sz="18400" b="1" i="1" dirty="0">
                <a:solidFill>
                  <a:srgbClr val="FFFF00"/>
                </a:solidFill>
                <a:latin typeface="Lato" panose="020F0502020204030203" pitchFamily="34" charset="0"/>
              </a:rPr>
              <a:t>WELCOME</a:t>
            </a:r>
          </a:p>
          <a:p>
            <a:r>
              <a:rPr lang="en-US" sz="18400" b="1" i="1" dirty="0">
                <a:solidFill>
                  <a:srgbClr val="FFFF00"/>
                </a:solidFill>
                <a:latin typeface="Lato" panose="020F0502020204030203" pitchFamily="34" charset="0"/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579364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BC9AE-FF0E-48C6-85BA-92AFCBB758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561" y="-460442"/>
            <a:ext cx="11666707" cy="5144774"/>
          </a:xfrm>
        </p:spPr>
        <p:txBody>
          <a:bodyPr>
            <a:noAutofit/>
          </a:bodyPr>
          <a:lstStyle/>
          <a:p>
            <a:r>
              <a:rPr lang="en-US" sz="9600" dirty="0">
                <a:latin typeface="Cormorant Infant SemiBold" panose="00000700000000000000" pitchFamily="2" charset="0"/>
              </a:rPr>
              <a:t>the mathematics of </a:t>
            </a:r>
            <a:br>
              <a:rPr lang="en-US" sz="9600" dirty="0">
                <a:latin typeface="Cormorant Infant SemiBold" panose="00000700000000000000" pitchFamily="2" charset="0"/>
              </a:rPr>
            </a:br>
            <a:r>
              <a:rPr lang="en-US" sz="9600" dirty="0">
                <a:latin typeface="Cormorant Infant SemiBold" panose="00000700000000000000" pitchFamily="2" charset="0"/>
              </a:rPr>
              <a:t>collective behavior</a:t>
            </a:r>
          </a:p>
        </p:txBody>
      </p:sp>
    </p:spTree>
    <p:extLst>
      <p:ext uri="{BB962C8B-B14F-4D97-AF65-F5344CB8AC3E}">
        <p14:creationId xmlns:p14="http://schemas.microsoft.com/office/powerpoint/2010/main" val="4166872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ree, outdoor, grass, plant&#10;&#10;Description automatically generated">
            <a:extLst>
              <a:ext uri="{FF2B5EF4-FFF2-40B4-BE49-F238E27FC236}">
                <a16:creationId xmlns:a16="http://schemas.microsoft.com/office/drawing/2014/main" id="{BCD408A8-0B06-43D7-B960-6795F7C377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0" b="1248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15AEBA-4594-4E7C-83EE-6522EFC2C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latin typeface="Lato" panose="020F0502020204030203" pitchFamily="34" charset="0"/>
              </a:rPr>
              <a:t>Who am I?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F38E21-238D-6D09-E0F0-83D16E9DB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000" b="1" u="sng" dirty="0"/>
              <a:t>César A. Uribe</a:t>
            </a:r>
          </a:p>
          <a:p>
            <a:pPr marL="0" indent="0">
              <a:buNone/>
            </a:pPr>
            <a:r>
              <a:rPr lang="en-US" dirty="0"/>
              <a:t>Louis Owen Assistant Professor</a:t>
            </a:r>
          </a:p>
          <a:p>
            <a:pPr marL="0" indent="0">
              <a:buNone/>
            </a:pPr>
            <a:r>
              <a:rPr lang="en-US" dirty="0"/>
              <a:t>Department of Electrical and Computer Engineering</a:t>
            </a:r>
          </a:p>
          <a:p>
            <a:pPr marL="0" indent="0">
              <a:buNone/>
            </a:pPr>
            <a:r>
              <a:rPr lang="en-US" dirty="0"/>
              <a:t>Office: Duncan Hall  2048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Undergraduate Teaching:</a:t>
            </a:r>
          </a:p>
          <a:p>
            <a:pPr marL="0" indent="0">
              <a:buNone/>
            </a:pPr>
            <a:r>
              <a:rPr lang="en-US" dirty="0"/>
              <a:t>ELEC 303 – Random Signals</a:t>
            </a:r>
          </a:p>
          <a:p>
            <a:pPr marL="0" indent="0">
              <a:buNone/>
            </a:pPr>
            <a:r>
              <a:rPr lang="en-US" dirty="0"/>
              <a:t>ELEC 570 – Decentralized Machine Learning</a:t>
            </a:r>
          </a:p>
        </p:txBody>
      </p:sp>
      <p:pic>
        <p:nvPicPr>
          <p:cNvPr id="6" name="Picture 5" descr="A close up of a white background&#10;&#10;Description automatically generated">
            <a:extLst>
              <a:ext uri="{FF2B5EF4-FFF2-40B4-BE49-F238E27FC236}">
                <a16:creationId xmlns:a16="http://schemas.microsoft.com/office/drawing/2014/main" id="{0D9DC7CA-4890-AEC3-6E3B-8F2C836558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453" y="0"/>
            <a:ext cx="2581447" cy="688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3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oup of people in graduation gowns&#10;&#10;Description automatically generated with medium confidence">
            <a:extLst>
              <a:ext uri="{FF2B5EF4-FFF2-40B4-BE49-F238E27FC236}">
                <a16:creationId xmlns:a16="http://schemas.microsoft.com/office/drawing/2014/main" id="{DD725CF2-63B3-42D1-93C7-DA8425548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90815" cy="686025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730ECA-2364-46B4-BEFC-02B93D1BD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i="1" dirty="0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</a:rPr>
              <a:t>Plan for Today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487FDBFB-B01C-431F-9ED2-FB88F0B1A57C}"/>
              </a:ext>
            </a:extLst>
          </p:cNvPr>
          <p:cNvSpPr txBox="1"/>
          <p:nvPr/>
        </p:nvSpPr>
        <p:spPr>
          <a:xfrm>
            <a:off x="529590" y="2567311"/>
            <a:ext cx="111328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ヒラギノ角ゴ Pro W3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ヒラギノ角ゴ Pro W3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ヒラギノ角ゴ Pro W3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ヒラギノ角ゴ Pro W3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ヒラギノ角ゴ Pro W3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ヒラギノ角ゴ Pro W3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ヒラギノ角ゴ Pro W3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ヒラギノ角ゴ Pro W3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ヒラギノ角ゴ Pro W3" charset="-128"/>
                <a:cs typeface="+mn-cs"/>
              </a:defRPr>
            </a:lvl9pPr>
          </a:lstStyle>
          <a:p>
            <a:pPr algn="just"/>
            <a:r>
              <a:rPr lang="en-US" sz="2400" b="1" i="1" dirty="0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</a:rPr>
              <a:t>A 10 min introduction to mathematical analysis of collective behavior</a:t>
            </a:r>
          </a:p>
          <a:p>
            <a:pPr algn="just"/>
            <a:endParaRPr lang="en-US" sz="2400" b="1" i="1" dirty="0">
              <a:solidFill>
                <a:schemeClr val="accent1">
                  <a:lumMod val="50000"/>
                </a:schemeClr>
              </a:solidFill>
              <a:latin typeface="Lato" panose="020F0502020204030203" pitchFamily="34" charset="0"/>
            </a:endParaRPr>
          </a:p>
          <a:p>
            <a:pPr algn="just"/>
            <a:r>
              <a:rPr lang="en-US" sz="2400" b="1" i="1" dirty="0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</a:rPr>
              <a:t>Objectives:</a:t>
            </a:r>
          </a:p>
          <a:p>
            <a:pPr algn="just"/>
            <a:endParaRPr lang="en-US" sz="2400" b="1" i="1" dirty="0">
              <a:solidFill>
                <a:schemeClr val="accent1">
                  <a:lumMod val="50000"/>
                </a:schemeClr>
              </a:solidFill>
              <a:latin typeface="Lato" panose="020F0502020204030203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</a:rPr>
              <a:t>Understand commonalities of distributed systems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</a:rPr>
              <a:t>Recognize the need for decentralized analysis in modern engineering systems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</a:rPr>
              <a:t>Participate in one exercise of collective behaviors and rationality study</a:t>
            </a:r>
          </a:p>
          <a:p>
            <a:pPr algn="just"/>
            <a:endParaRPr lang="en-US" sz="2400" dirty="0">
              <a:solidFill>
                <a:schemeClr val="accent1">
                  <a:lumMod val="50000"/>
                </a:schemeClr>
              </a:solidFill>
              <a:latin typeface="Lato" panose="020F0502020204030203" pitchFamily="34" charset="0"/>
            </a:endParaRPr>
          </a:p>
          <a:p>
            <a:pPr marL="742950" lvl="1" indent="-285750">
              <a:buFontTx/>
              <a:buChar char="-"/>
            </a:pPr>
            <a:endParaRPr lang="en-US" sz="2400" dirty="0">
              <a:solidFill>
                <a:schemeClr val="accent1">
                  <a:lumMod val="50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320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llustrates an example use of the wireless sensor networks in... | Download  Scientific Diagram">
            <a:extLst>
              <a:ext uri="{FF2B5EF4-FFF2-40B4-BE49-F238E27FC236}">
                <a16:creationId xmlns:a16="http://schemas.microsoft.com/office/drawing/2014/main" id="{C2AA4C13-B256-B291-FC7D-EB54EE1B3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4332514" cy="2624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hina Customized Xin Han Dynasty Celebration with Drone Light Show  Manufacturers, Suppliers, Factory - Price &amp; Quotation - High Great">
            <a:extLst>
              <a:ext uri="{FF2B5EF4-FFF2-40B4-BE49-F238E27FC236}">
                <a16:creationId xmlns:a16="http://schemas.microsoft.com/office/drawing/2014/main" id="{B0016934-D424-9920-F035-7D34328773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133" y="-1"/>
            <a:ext cx="5113866" cy="28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ushant Jain : Large scale and low latency data distribution from database  to servers – Information Systems Group">
            <a:extLst>
              <a:ext uri="{FF2B5EF4-FFF2-40B4-BE49-F238E27FC236}">
                <a16:creationId xmlns:a16="http://schemas.microsoft.com/office/drawing/2014/main" id="{2814391A-40D8-44CD-C754-9CD2C1D93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246" y="5018314"/>
            <a:ext cx="4181105" cy="1839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INKS Center Social Network Analysis Workshop a Success | News | Gatton  College of Business and Economics">
            <a:extLst>
              <a:ext uri="{FF2B5EF4-FFF2-40B4-BE49-F238E27FC236}">
                <a16:creationId xmlns:a16="http://schemas.microsoft.com/office/drawing/2014/main" id="{83A721B4-6775-3E17-BCE2-0F86D1BD8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096" y="1941174"/>
            <a:ext cx="4651169" cy="3674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warm of 'robot cheetahs' go for a day out at the park | Metro News">
            <a:extLst>
              <a:ext uri="{FF2B5EF4-FFF2-40B4-BE49-F238E27FC236}">
                <a16:creationId xmlns:a16="http://schemas.microsoft.com/office/drawing/2014/main" id="{D91D9D2B-4C83-478A-52C0-773C05876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4286247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891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E4A62-C2A8-2EF0-E589-A26441EE0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114" y="1466396"/>
            <a:ext cx="1051560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4800" b="1" i="0" u="none" strike="noStrike" baseline="0" dirty="0">
                <a:latin typeface="NimbusSanL-Regu"/>
              </a:rPr>
              <a:t>Characteristics</a:t>
            </a:r>
          </a:p>
          <a:p>
            <a:pPr algn="l"/>
            <a:r>
              <a:rPr lang="en-US" sz="2400" b="1" i="0" u="none" strike="noStrike" baseline="0" dirty="0">
                <a:latin typeface="NimbusSanL-Bold"/>
              </a:rPr>
              <a:t>Many </a:t>
            </a:r>
            <a:r>
              <a:rPr lang="en-US" sz="2400" b="0" i="0" u="none" strike="noStrike" baseline="0" dirty="0">
                <a:latin typeface="NimbusSanL-Regu"/>
              </a:rPr>
              <a:t>components/units (we call them </a:t>
            </a:r>
            <a:r>
              <a:rPr lang="en-US" sz="2400" b="0" i="0" u="none" strike="noStrike" baseline="0" dirty="0">
                <a:latin typeface="NimbusSanL-ReguItal"/>
              </a:rPr>
              <a:t>agents</a:t>
            </a:r>
            <a:r>
              <a:rPr lang="en-US" sz="2400" b="0" i="0" u="none" strike="noStrike" baseline="0" dirty="0">
                <a:latin typeface="NimbusSanL-Regu"/>
              </a:rPr>
              <a:t>).</a:t>
            </a:r>
          </a:p>
          <a:p>
            <a:pPr algn="l"/>
            <a:r>
              <a:rPr lang="en-US" sz="2400" b="1" i="0" u="none" strike="noStrike" baseline="0" dirty="0">
                <a:latin typeface="NimbusSanL-Bold"/>
              </a:rPr>
              <a:t>Connected </a:t>
            </a:r>
            <a:r>
              <a:rPr lang="en-US" sz="2400" b="0" i="0" u="none" strike="noStrike" baseline="0" dirty="0">
                <a:latin typeface="NimbusSanL-Regu"/>
              </a:rPr>
              <a:t>over </a:t>
            </a:r>
            <a:r>
              <a:rPr lang="en-US" sz="2400" b="1" i="0" u="none" strike="noStrike" baseline="0" dirty="0">
                <a:latin typeface="NimbusSanL-Bold"/>
              </a:rPr>
              <a:t>networks</a:t>
            </a:r>
            <a:r>
              <a:rPr lang="en-US" sz="2400" b="0" i="0" u="none" strike="noStrike" baseline="0" dirty="0">
                <a:latin typeface="NimbusSanL-Regu"/>
              </a:rPr>
              <a:t>.</a:t>
            </a:r>
          </a:p>
          <a:p>
            <a:pPr algn="l"/>
            <a:r>
              <a:rPr lang="en-US" sz="2400" b="0" i="0" u="none" strike="noStrike" baseline="0" dirty="0">
                <a:latin typeface="NimbusSanL-Regu"/>
              </a:rPr>
              <a:t>Cyber and Physical </a:t>
            </a:r>
            <a:r>
              <a:rPr lang="en-US" sz="2400" b="1" i="0" u="none" strike="noStrike" baseline="0" dirty="0">
                <a:latin typeface="NimbusSanL-Bold"/>
              </a:rPr>
              <a:t>interactions</a:t>
            </a:r>
            <a:r>
              <a:rPr lang="en-US" sz="2400" b="0" i="0" u="none" strike="noStrike" baseline="0" dirty="0">
                <a:latin typeface="NimbusSanL-Regu"/>
              </a:rPr>
              <a:t>.</a:t>
            </a:r>
          </a:p>
          <a:p>
            <a:pPr marL="0" indent="0" algn="l">
              <a:buNone/>
            </a:pPr>
            <a:r>
              <a:rPr lang="en-US" sz="4800" b="1" i="0" u="none" strike="noStrike" baseline="0" dirty="0">
                <a:latin typeface="NimbusSanL-Regu"/>
              </a:rPr>
              <a:t>Challenges</a:t>
            </a:r>
          </a:p>
          <a:p>
            <a:pPr algn="l"/>
            <a:r>
              <a:rPr lang="en-US" sz="2400" b="1" i="0" u="none" strike="noStrike" baseline="0" dirty="0">
                <a:latin typeface="NimbusSanL-Bold"/>
              </a:rPr>
              <a:t>Decentralization</a:t>
            </a:r>
            <a:r>
              <a:rPr lang="en-US" sz="2400" b="0" i="0" u="none" strike="noStrike" baseline="0" dirty="0">
                <a:latin typeface="NimbusSanL-Regu"/>
              </a:rPr>
              <a:t>: Distributed computations.</a:t>
            </a:r>
          </a:p>
          <a:p>
            <a:pPr algn="l"/>
            <a:r>
              <a:rPr lang="en-US" sz="2400" b="1" i="0" u="none" strike="noStrike" baseline="0" dirty="0">
                <a:latin typeface="NimbusSanL-Bold"/>
              </a:rPr>
              <a:t>Scalability</a:t>
            </a:r>
            <a:r>
              <a:rPr lang="en-US" sz="2400" b="0" i="0" u="none" strike="noStrike" baseline="0" dirty="0">
                <a:latin typeface="NimbusSanL-Regu"/>
              </a:rPr>
              <a:t>: Price of decentralization.</a:t>
            </a:r>
          </a:p>
          <a:p>
            <a:pPr algn="l"/>
            <a:r>
              <a:rPr lang="en-US" sz="2400" b="1" i="0" u="none" strike="noStrike" baseline="0" dirty="0">
                <a:latin typeface="NimbusSanL-Bold"/>
              </a:rPr>
              <a:t>Optimality</a:t>
            </a:r>
            <a:r>
              <a:rPr lang="en-US" sz="2400" b="0" i="0" u="none" strike="noStrike" baseline="0" dirty="0">
                <a:latin typeface="NimbusSanL-Regu"/>
              </a:rPr>
              <a:t>: Efficiency &amp; Performance.</a:t>
            </a:r>
            <a:endParaRPr lang="en-US" sz="3600" dirty="0"/>
          </a:p>
        </p:txBody>
      </p:sp>
      <p:pic>
        <p:nvPicPr>
          <p:cNvPr id="2050" name="Picture 2" descr="Thousand-Robot Swarm Can Self-Assemble Into Shapes">
            <a:extLst>
              <a:ext uri="{FF2B5EF4-FFF2-40B4-BE49-F238E27FC236}">
                <a16:creationId xmlns:a16="http://schemas.microsoft.com/office/drawing/2014/main" id="{CFA770C7-6CA5-615E-22B7-904B62C9F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5197" y="0"/>
            <a:ext cx="4000134" cy="230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he Rise of the Satellite Mega Constellation">
            <a:extLst>
              <a:ext uri="{FF2B5EF4-FFF2-40B4-BE49-F238E27FC236}">
                <a16:creationId xmlns:a16="http://schemas.microsoft.com/office/drawing/2014/main" id="{F496CDCC-1E1A-5852-7BE2-3C855F5DC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8747" y="0"/>
            <a:ext cx="2909989" cy="2230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What was the first BTS dance you've ever learned? - Quora">
            <a:extLst>
              <a:ext uri="{FF2B5EF4-FFF2-40B4-BE49-F238E27FC236}">
                <a16:creationId xmlns:a16="http://schemas.microsoft.com/office/drawing/2014/main" id="{DE0125F6-128B-4C7F-3166-F2E259EBE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3588" y="2300076"/>
            <a:ext cx="4148412" cy="2590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16 Facts About Bees That'll Probably Make You Want To Start Your Own Hive |  Bee, Hives, Bee swarm">
            <a:extLst>
              <a:ext uri="{FF2B5EF4-FFF2-40B4-BE49-F238E27FC236}">
                <a16:creationId xmlns:a16="http://schemas.microsoft.com/office/drawing/2014/main" id="{FD585E52-EAD5-EBCA-F970-4E354FC00D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769" y="4734872"/>
            <a:ext cx="3810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597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DE28F94-C246-8E7B-9F64-1CFE0F0A8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886" y="1994584"/>
            <a:ext cx="10954928" cy="40072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13800" dirty="0">
                <a:solidFill>
                  <a:srgbClr val="FF0000"/>
                </a:solidFill>
              </a:rPr>
              <a:t>How to approach complexity?</a:t>
            </a:r>
          </a:p>
        </p:txBody>
      </p:sp>
    </p:spTree>
    <p:extLst>
      <p:ext uri="{BB962C8B-B14F-4D97-AF65-F5344CB8AC3E}">
        <p14:creationId xmlns:p14="http://schemas.microsoft.com/office/powerpoint/2010/main" val="368595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B8D78-0D2C-4A73-1932-2714642A8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approach complexity?</a:t>
            </a:r>
            <a:endParaRPr lang="en-US" dirty="0"/>
          </a:p>
        </p:txBody>
      </p:sp>
      <p:pic>
        <p:nvPicPr>
          <p:cNvPr id="3074" name="Picture 2" descr="What can Pablo Picasso teach us about Product Strategy? | by Nacho Bassino  | UX Collective">
            <a:extLst>
              <a:ext uri="{FF2B5EF4-FFF2-40B4-BE49-F238E27FC236}">
                <a16:creationId xmlns:a16="http://schemas.microsoft.com/office/drawing/2014/main" id="{2E062CCE-8A0C-8A8B-725F-4271ECE50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5557" y="-1105339"/>
            <a:ext cx="12943114" cy="924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895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9413D8A9D81BC42B89A34BEF682B128" ma:contentTypeVersion="4" ma:contentTypeDescription="Create a new document." ma:contentTypeScope="" ma:versionID="9f42ac13036603c2b03ed5b94728d865">
  <xsd:schema xmlns:xsd="http://www.w3.org/2001/XMLSchema" xmlns:xs="http://www.w3.org/2001/XMLSchema" xmlns:p="http://schemas.microsoft.com/office/2006/metadata/properties" xmlns:ns3="6e8c3f7f-26d7-4998-b53e-8e33be4b4482" targetNamespace="http://schemas.microsoft.com/office/2006/metadata/properties" ma:root="true" ma:fieldsID="47a5097342bf6a05c00b251cba3988f3" ns3:_="">
    <xsd:import namespace="6e8c3f7f-26d7-4998-b53e-8e33be4b448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8c3f7f-26d7-4998-b53e-8e33be4b44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60B3E4-0757-4EF4-944F-9A5642E685CF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  <ds:schemaRef ds:uri="6e8c3f7f-26d7-4998-b53e-8e33be4b4482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51D9583-85F5-4CA3-8347-E6DD0ADCC4C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62C231-1088-435C-88D7-7C8CC7BFDA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8c3f7f-26d7-4998-b53e-8e33be4b448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7903</TotalTime>
  <Words>170</Words>
  <Application>Microsoft Office PowerPoint</Application>
  <PresentationFormat>Widescreen</PresentationFormat>
  <Paragraphs>41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Cormorant Infant SemiBold</vt:lpstr>
      <vt:lpstr>Lato</vt:lpstr>
      <vt:lpstr>NimbusSanL-Bold</vt:lpstr>
      <vt:lpstr>NimbusSanL-Regu</vt:lpstr>
      <vt:lpstr>NimbusSanL-ReguItal</vt:lpstr>
      <vt:lpstr>Office Theme</vt:lpstr>
      <vt:lpstr>PowerPoint Presentation</vt:lpstr>
      <vt:lpstr>PowerPoint Presentation</vt:lpstr>
      <vt:lpstr>the mathematics of  collective behavior</vt:lpstr>
      <vt:lpstr>Who am I?</vt:lpstr>
      <vt:lpstr>Plan for Today</vt:lpstr>
      <vt:lpstr>PowerPoint Presentation</vt:lpstr>
      <vt:lpstr>PowerPoint Presentation</vt:lpstr>
      <vt:lpstr>How to approach complexity?</vt:lpstr>
      <vt:lpstr>How to approach complexity?</vt:lpstr>
      <vt:lpstr>PowerPoint Presentation</vt:lpstr>
      <vt:lpstr>complexity arises from simple rules</vt:lpstr>
      <vt:lpstr>mathematical modelling: predicting the future is harder than predicting the past</vt:lpstr>
      <vt:lpstr>demo</vt:lpstr>
      <vt:lpstr>an exercise on collective behavior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&amp; FRIENDS</dc:title>
  <dc:creator>Cesar A Uribe Meneses</dc:creator>
  <cp:lastModifiedBy>Cesar Uribe</cp:lastModifiedBy>
  <cp:revision>14</cp:revision>
  <dcterms:created xsi:type="dcterms:W3CDTF">2021-08-19T04:08:19Z</dcterms:created>
  <dcterms:modified xsi:type="dcterms:W3CDTF">2025-05-08T13:09:13Z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0x010100B9413D8A9D81BC42B89A34BEF682B128</vt:lpwstr>
  </property>
</Properties>
</file>

<file path=docProps/thumbnail.jpeg>
</file>